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" initials="Z" lastIdx="4" clrIdx="0">
    <p:extLst>
      <p:ext uri="{19B8F6BF-5375-455C-9EA6-DF929625EA0E}">
        <p15:presenceInfo xmlns:p15="http://schemas.microsoft.com/office/powerpoint/2012/main" userId="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061D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24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114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4157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523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84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974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430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57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7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75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2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31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31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70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70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77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434E24-2894-4A24-AC44-2B763575C9B5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8310A8-8C9E-4A18-804A-E901CC506D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5798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  <p:sldLayoutId id="2147484053" r:id="rId12"/>
    <p:sldLayoutId id="2147484054" r:id="rId13"/>
    <p:sldLayoutId id="2147484055" r:id="rId14"/>
    <p:sldLayoutId id="2147484056" r:id="rId15"/>
    <p:sldLayoutId id="2147484057" r:id="rId16"/>
    <p:sldLayoutId id="21474840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D3058F2-2FBD-499C-BA4F-E0CE1DC32373}"/>
              </a:ext>
            </a:extLst>
          </p:cNvPr>
          <p:cNvSpPr/>
          <p:nvPr/>
        </p:nvSpPr>
        <p:spPr>
          <a:xfrm>
            <a:off x="1198486" y="1233996"/>
            <a:ext cx="88954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объектов, включенных в перечни муниципального имущества, предназначенного для субъектов малого и среднего предпринимательства и самозанятых граждан</a:t>
            </a:r>
          </a:p>
          <a:p>
            <a:pPr algn="ctr"/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Вельский муниципальный район Архангельской области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13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A98872F6-F1F9-4B35-A229-959816210F65}"/>
              </a:ext>
            </a:extLst>
          </p:cNvPr>
          <p:cNvSpPr/>
          <p:nvPr/>
        </p:nvSpPr>
        <p:spPr>
          <a:xfrm>
            <a:off x="854881" y="1626042"/>
            <a:ext cx="2731158" cy="165983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Льготная ставка арендной платы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74827C96-3D31-4BAE-B2D0-9347C372B25C}"/>
              </a:ext>
            </a:extLst>
          </p:cNvPr>
          <p:cNvSpPr/>
          <p:nvPr/>
        </p:nvSpPr>
        <p:spPr>
          <a:xfrm>
            <a:off x="425511" y="3810659"/>
            <a:ext cx="2665010" cy="16230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Аренда на длительный срок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D9AC4F0-2441-4942-871E-2F53F4D18CAF}"/>
              </a:ext>
            </a:extLst>
          </p:cNvPr>
          <p:cNvSpPr/>
          <p:nvPr/>
        </p:nvSpPr>
        <p:spPr>
          <a:xfrm>
            <a:off x="7939379" y="1540564"/>
            <a:ext cx="2731158" cy="165983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Торги только среди субъектов МСП и самозанятых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F811BBAD-E002-4FBB-B963-4F02EE3EC6CA}"/>
              </a:ext>
            </a:extLst>
          </p:cNvPr>
          <p:cNvSpPr/>
          <p:nvPr/>
        </p:nvSpPr>
        <p:spPr>
          <a:xfrm>
            <a:off x="8689452" y="3657601"/>
            <a:ext cx="2665010" cy="165983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выкупа имущества в случаях установленных законом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F3A71BD1-6269-47EB-B256-B75F1CE4EC1D}"/>
              </a:ext>
            </a:extLst>
          </p:cNvPr>
          <p:cNvSpPr/>
          <p:nvPr/>
        </p:nvSpPr>
        <p:spPr>
          <a:xfrm>
            <a:off x="4397130" y="961114"/>
            <a:ext cx="2731158" cy="149484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посредников напрямую у собственника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EDCDC0-DA93-4A3D-9F22-E0A38CFB4B40}"/>
              </a:ext>
            </a:extLst>
          </p:cNvPr>
          <p:cNvSpPr/>
          <p:nvPr/>
        </p:nvSpPr>
        <p:spPr>
          <a:xfrm>
            <a:off x="3951799" y="3541312"/>
            <a:ext cx="3450866" cy="18924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свободных объектов для МСП и самозанятых граждан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43C202-5923-40C2-A418-A29792DEAE28}"/>
              </a:ext>
            </a:extLst>
          </p:cNvPr>
          <p:cNvSpPr txBox="1"/>
          <p:nvPr/>
        </p:nvSpPr>
        <p:spPr>
          <a:xfrm>
            <a:off x="1855433" y="390868"/>
            <a:ext cx="869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работы с органами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380553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F6425A-DB3C-419B-B958-0A40676E394F}"/>
              </a:ext>
            </a:extLst>
          </p:cNvPr>
          <p:cNvSpPr txBox="1"/>
          <p:nvPr/>
        </p:nvSpPr>
        <p:spPr>
          <a:xfrm>
            <a:off x="2997643" y="898496"/>
            <a:ext cx="6424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ПОРЯДОК ОКАЗАНИЯ ИМУЩЕСТВЕННОЙ ПОДДЕРЖКИ</a:t>
            </a:r>
          </a:p>
        </p:txBody>
      </p:sp>
      <p:sp>
        <p:nvSpPr>
          <p:cNvPr id="6" name="Шестиугольник 5">
            <a:extLst>
              <a:ext uri="{FF2B5EF4-FFF2-40B4-BE49-F238E27FC236}">
                <a16:creationId xmlns:a16="http://schemas.microsoft.com/office/drawing/2014/main" id="{19BF85C6-0A6D-4E7A-B436-6823A275993F}"/>
              </a:ext>
            </a:extLst>
          </p:cNvPr>
          <p:cNvSpPr/>
          <p:nvPr/>
        </p:nvSpPr>
        <p:spPr>
          <a:xfrm>
            <a:off x="1073426" y="1677725"/>
            <a:ext cx="2377440" cy="1074182"/>
          </a:xfrm>
          <a:prstGeom prst="hexagon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предпринимателям</a:t>
            </a:r>
          </a:p>
          <a:p>
            <a:pPr algn="ctr"/>
            <a:endParaRPr lang="ru-RU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Шестиугольник 19">
            <a:extLst>
              <a:ext uri="{FF2B5EF4-FFF2-40B4-BE49-F238E27FC236}">
                <a16:creationId xmlns:a16="http://schemas.microsoft.com/office/drawing/2014/main" id="{A0848AEE-83A6-45BF-8ED0-646987B6D2A3}"/>
              </a:ext>
            </a:extLst>
          </p:cNvPr>
          <p:cNvSpPr/>
          <p:nvPr/>
        </p:nvSpPr>
        <p:spPr>
          <a:xfrm>
            <a:off x="1073427" y="3428999"/>
            <a:ext cx="2377440" cy="1074181"/>
          </a:xfrm>
          <a:prstGeom prst="hexagon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предоставления имущества</a:t>
            </a:r>
          </a:p>
        </p:txBody>
      </p:sp>
      <p:sp>
        <p:nvSpPr>
          <p:cNvPr id="21" name="Шестиугольник 20">
            <a:extLst>
              <a:ext uri="{FF2B5EF4-FFF2-40B4-BE49-F238E27FC236}">
                <a16:creationId xmlns:a16="http://schemas.microsoft.com/office/drawing/2014/main" id="{63D0A9AA-A22A-42AB-B22C-BFE1C0BA9F56}"/>
              </a:ext>
            </a:extLst>
          </p:cNvPr>
          <p:cNvSpPr/>
          <p:nvPr/>
        </p:nvSpPr>
        <p:spPr>
          <a:xfrm>
            <a:off x="1073426" y="5020490"/>
            <a:ext cx="2377440" cy="1074182"/>
          </a:xfrm>
          <a:prstGeom prst="hexagon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возможности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0B78DE-0B55-44A2-BFC1-7BE0145D49ED}"/>
              </a:ext>
            </a:extLst>
          </p:cNvPr>
          <p:cNvSpPr txBox="1"/>
          <p:nvPr/>
        </p:nvSpPr>
        <p:spPr>
          <a:xfrm>
            <a:off x="4357107" y="1845484"/>
            <a:ext cx="4902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Отнесение к субъектам МСП (Единый реестр субъектов МСП) или регистрация в качестве самозанятого гражданина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7213D9-CCBF-4C85-8BDD-7985200562CB}"/>
              </a:ext>
            </a:extLst>
          </p:cNvPr>
          <p:cNvSpPr txBox="1"/>
          <p:nvPr/>
        </p:nvSpPr>
        <p:spPr>
          <a:xfrm>
            <a:off x="4357107" y="5020490"/>
            <a:ext cx="5065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имущественной поддержкой могут быть предоставлены меры консультативной и иной запрашиваемой поддержки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8158E1-28D6-4D57-BBDC-4BBC654CB990}"/>
              </a:ext>
            </a:extLst>
          </p:cNvPr>
          <p:cNvSpPr txBox="1"/>
          <p:nvPr/>
        </p:nvSpPr>
        <p:spPr>
          <a:xfrm>
            <a:off x="4357107" y="3673925"/>
            <a:ext cx="5065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 до 2 месяцев</a:t>
            </a:r>
          </a:p>
        </p:txBody>
      </p:sp>
    </p:spTree>
    <p:extLst>
      <p:ext uri="{BB962C8B-B14F-4D97-AF65-F5344CB8AC3E}">
        <p14:creationId xmlns:p14="http://schemas.microsoft.com/office/powerpoint/2010/main" val="266479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C6470B-AA61-4804-9F0B-BEE88694417F}"/>
              </a:ext>
            </a:extLst>
          </p:cNvPr>
          <p:cNvSpPr txBox="1"/>
          <p:nvPr/>
        </p:nvSpPr>
        <p:spPr>
          <a:xfrm>
            <a:off x="1944211" y="577516"/>
            <a:ext cx="8522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ДЛЯ СУБЪЕКТОВ МСП И САМОЗАНЯТЫХ ГРАЖДАН</a:t>
            </a:r>
          </a:p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(свободные объекты)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C356446-DC9E-4682-A7CA-E03B08F28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06928"/>
              </p:ext>
            </p:extLst>
          </p:nvPr>
        </p:nvGraphicFramePr>
        <p:xfrm>
          <a:off x="1500326" y="1371014"/>
          <a:ext cx="8229601" cy="4524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0520">
                  <a:extLst>
                    <a:ext uri="{9D8B030D-6E8A-4147-A177-3AD203B41FA5}">
                      <a16:colId xmlns:a16="http://schemas.microsoft.com/office/drawing/2014/main" val="3232389553"/>
                    </a:ext>
                  </a:extLst>
                </a:gridCol>
                <a:gridCol w="3651575">
                  <a:extLst>
                    <a:ext uri="{9D8B030D-6E8A-4147-A177-3AD203B41FA5}">
                      <a16:colId xmlns:a16="http://schemas.microsoft.com/office/drawing/2014/main" val="631325285"/>
                    </a:ext>
                  </a:extLst>
                </a:gridCol>
                <a:gridCol w="1567506">
                  <a:extLst>
                    <a:ext uri="{9D8B030D-6E8A-4147-A177-3AD203B41FA5}">
                      <a16:colId xmlns:a16="http://schemas.microsoft.com/office/drawing/2014/main" val="3688127793"/>
                    </a:ext>
                  </a:extLst>
                </a:gridCol>
              </a:tblGrid>
              <a:tr h="495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Местоположение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47517"/>
                  </a:ext>
                </a:extLst>
              </a:tr>
              <a:tr h="441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Здание магазина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кадастровый номер 29:01:210401:39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п.Подгородье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ул.Торговая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д.5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284014"/>
                  </a:ext>
                </a:extLst>
              </a:tr>
              <a:tr h="416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Магазин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кадастровый номер 29:01:050101:400 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п.Верхопуйский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ул.Титова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д.18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239,9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259285"/>
                  </a:ext>
                </a:extLst>
              </a:tr>
              <a:tr h="4571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Котельная,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кадастровый номер 29:01:180306:1652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с.Пежма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ул.Юбилейная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д.20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77485"/>
                  </a:ext>
                </a:extLst>
              </a:tr>
              <a:tr h="444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Нежилое помещение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второго этажа (помещение № 22)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рп.Кулой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ул.Мира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д.10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56899"/>
                  </a:ext>
                </a:extLst>
              </a:tr>
              <a:tr h="302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Нежилое помещение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второго этажа (помещение № 30)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рп.Кулой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ул.Мира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д.10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34,1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927874"/>
                  </a:ext>
                </a:extLst>
              </a:tr>
              <a:tr h="302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Нежилые помещения второго этажа здания спорткомплекса (помещения № 1-34)</a:t>
                      </a: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г.Вельск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ул.1 Мая, д.51</a:t>
                      </a: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430,5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446133"/>
                  </a:ext>
                </a:extLst>
              </a:tr>
              <a:tr h="45041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участок, кадастровый номер 29:01:120101:63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п.Синега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-Лесопункт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1578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555199"/>
                  </a:ext>
                </a:extLst>
              </a:tr>
              <a:tr h="7426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участок, кадастровый номер 29:01:040302:4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р-н,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п.Саргино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5040 </a:t>
                      </a:r>
                      <a:r>
                        <a:rPr lang="ru-RU" sz="1400" b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412" marR="48412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563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0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44E2E8-A22E-436F-B488-F472B5B48214}"/>
              </a:ext>
            </a:extLst>
          </p:cNvPr>
          <p:cNvSpPr txBox="1"/>
          <p:nvPr/>
        </p:nvSpPr>
        <p:spPr>
          <a:xfrm>
            <a:off x="2849732" y="878889"/>
            <a:ext cx="6454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РЕСУРСЫ ПО ИМУЩЕСТВЕННОЙ </a:t>
            </a:r>
          </a:p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ПОДДЕРЖКЕ СУБЪЕКТОВ МСП, САМОЗАНЯТЫХ ГРАЖДАН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FB7166B-D9E0-402E-A0FC-9D77E7FCDF98}"/>
              </a:ext>
            </a:extLst>
          </p:cNvPr>
          <p:cNvSpPr/>
          <p:nvPr/>
        </p:nvSpPr>
        <p:spPr>
          <a:xfrm>
            <a:off x="5797118" y="1970843"/>
            <a:ext cx="47317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https://g-velsk-r29.gosweb.gosuslugi.ru/deyatelnost/napravleniya-deyatelnosti/biznes-predprinimatelstvo/imuschestvennaya-podderzhka-malogo-i-srednego-predprinimatelstva/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7734C9-4E63-4D55-AF7E-2CFCA4338180}"/>
              </a:ext>
            </a:extLst>
          </p:cNvPr>
          <p:cNvSpPr txBox="1"/>
          <p:nvPr/>
        </p:nvSpPr>
        <p:spPr>
          <a:xfrm>
            <a:off x="1100831" y="1775535"/>
            <a:ext cx="35421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имущественной поддержке содержится по официальном сайте Вельского муниципального района Архангельской области, включая:</a:t>
            </a:r>
          </a:p>
          <a:p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имущество для бизнеса</a:t>
            </a: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предоставления имущества</a:t>
            </a: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данные ответственных лиц</a:t>
            </a:r>
          </a:p>
          <a:p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B29DACA-3B52-46A9-A619-6D402DB55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794" y="3018408"/>
            <a:ext cx="4003828" cy="24502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94877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889F0B-3F13-449E-9EF9-707902A3EBAA}"/>
              </a:ext>
            </a:extLst>
          </p:cNvPr>
          <p:cNvSpPr/>
          <p:nvPr/>
        </p:nvSpPr>
        <p:spPr>
          <a:xfrm>
            <a:off x="2929632" y="355107"/>
            <a:ext cx="6107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ДАННЫЕ ОТВЕТСТВЕННЫХ ЛИЦ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90C624-94E8-4F74-BDEA-6900D5F0D05B}"/>
              </a:ext>
            </a:extLst>
          </p:cNvPr>
          <p:cNvSpPr txBox="1"/>
          <p:nvPr/>
        </p:nvSpPr>
        <p:spPr>
          <a:xfrm>
            <a:off x="905521" y="1582340"/>
            <a:ext cx="106887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Кукина Светлана Сергеевна, председатель КУМИ Вельского муниципального района                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Валуйская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Лидия Сергеевна, заместитель председателя КУМИ Вельского муниципального района  </a:t>
            </a: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(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81836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6-35-82 </a:t>
            </a: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 kumi@velskmo.ru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         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kumiooc@velskmo.ru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сайт Вельского муниципального района Архангельской области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https://g-velsk-r29.gosweb.gosuslugi.ru/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77914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362</TotalTime>
  <Words>470</Words>
  <Application>Microsoft Office PowerPoint</Application>
  <PresentationFormat>Широкоэкранный</PresentationFormat>
  <Paragraphs>78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</dc:creator>
  <cp:lastModifiedBy>Z</cp:lastModifiedBy>
  <cp:revision>31</cp:revision>
  <dcterms:created xsi:type="dcterms:W3CDTF">2021-05-05T07:29:42Z</dcterms:created>
  <dcterms:modified xsi:type="dcterms:W3CDTF">2024-12-13T07:05:50Z</dcterms:modified>
</cp:coreProperties>
</file>