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041" r:id="rId1"/>
  </p:sldMasterIdLst>
  <p:sldIdLst>
    <p:sldId id="263" r:id="rId2"/>
    <p:sldId id="258" r:id="rId3"/>
    <p:sldId id="259" r:id="rId4"/>
    <p:sldId id="260" r:id="rId5"/>
    <p:sldId id="261" r:id="rId6"/>
    <p:sldId id="262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Z" initials="Z" lastIdx="4" clrIdx="0">
    <p:extLst>
      <p:ext uri="{19B8F6BF-5375-455C-9EA6-DF929625EA0E}">
        <p15:presenceInfo xmlns:p15="http://schemas.microsoft.com/office/powerpoint/2012/main" userId="Z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061D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12413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я фотография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65005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21140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6415774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352386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5488460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869741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69430249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25734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50729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97587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4212616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293177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13122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87071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57037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57771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23434E24-2894-4A24-AC44-2B763575C9B5}" type="datetimeFigureOut">
              <a:rPr lang="ru-RU" smtClean="0"/>
              <a:t>13.12.2024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558310A8-8C9E-4A18-804A-E901CC506DC2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11579899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042" r:id="rId1"/>
    <p:sldLayoutId id="2147484043" r:id="rId2"/>
    <p:sldLayoutId id="2147484044" r:id="rId3"/>
    <p:sldLayoutId id="2147484045" r:id="rId4"/>
    <p:sldLayoutId id="2147484046" r:id="rId5"/>
    <p:sldLayoutId id="2147484047" r:id="rId6"/>
    <p:sldLayoutId id="2147484048" r:id="rId7"/>
    <p:sldLayoutId id="2147484049" r:id="rId8"/>
    <p:sldLayoutId id="2147484050" r:id="rId9"/>
    <p:sldLayoutId id="2147484051" r:id="rId10"/>
    <p:sldLayoutId id="2147484052" r:id="rId11"/>
    <p:sldLayoutId id="2147484053" r:id="rId12"/>
    <p:sldLayoutId id="2147484054" r:id="rId13"/>
    <p:sldLayoutId id="2147484055" r:id="rId14"/>
    <p:sldLayoutId id="2147484056" r:id="rId15"/>
    <p:sldLayoutId id="2147484057" r:id="rId16"/>
    <p:sldLayoutId id="2147484058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4D3058F2-2FBD-499C-BA4F-E0CE1DC32373}"/>
              </a:ext>
            </a:extLst>
          </p:cNvPr>
          <p:cNvSpPr/>
          <p:nvPr/>
        </p:nvSpPr>
        <p:spPr>
          <a:xfrm>
            <a:off x="1198486" y="1233996"/>
            <a:ext cx="8895426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Презентация объектов, включенных в перечни муниципального имущества, предназначенного для субъектов малого и среднего предпринимательства и самозанятых граждан</a:t>
            </a:r>
          </a:p>
          <a:p>
            <a:pPr algn="ctr"/>
            <a:endParaRPr lang="ru-RU" sz="36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6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Вельский муниципальный район Архангельской области</a:t>
            </a:r>
            <a:endParaRPr lang="ru-RU" sz="3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181306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вал 1">
            <a:extLst>
              <a:ext uri="{FF2B5EF4-FFF2-40B4-BE49-F238E27FC236}">
                <a16:creationId xmlns:a16="http://schemas.microsoft.com/office/drawing/2014/main" id="{A98872F6-F1F9-4B35-A229-959816210F65}"/>
              </a:ext>
            </a:extLst>
          </p:cNvPr>
          <p:cNvSpPr/>
          <p:nvPr/>
        </p:nvSpPr>
        <p:spPr>
          <a:xfrm>
            <a:off x="854881" y="1626042"/>
            <a:ext cx="2731158" cy="165983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Льготная ставка арендной платы</a:t>
            </a:r>
          </a:p>
        </p:txBody>
      </p:sp>
      <p:sp>
        <p:nvSpPr>
          <p:cNvPr id="3" name="Овал 2">
            <a:extLst>
              <a:ext uri="{FF2B5EF4-FFF2-40B4-BE49-F238E27FC236}">
                <a16:creationId xmlns:a16="http://schemas.microsoft.com/office/drawing/2014/main" id="{74827C96-3D31-4BAE-B2D0-9347C372B25C}"/>
              </a:ext>
            </a:extLst>
          </p:cNvPr>
          <p:cNvSpPr/>
          <p:nvPr/>
        </p:nvSpPr>
        <p:spPr>
          <a:xfrm>
            <a:off x="425511" y="3810659"/>
            <a:ext cx="2665010" cy="1623063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Аренда на длительный срок</a:t>
            </a:r>
          </a:p>
        </p:txBody>
      </p:sp>
      <p:sp>
        <p:nvSpPr>
          <p:cNvPr id="14" name="Овал 13">
            <a:extLst>
              <a:ext uri="{FF2B5EF4-FFF2-40B4-BE49-F238E27FC236}">
                <a16:creationId xmlns:a16="http://schemas.microsoft.com/office/drawing/2014/main" id="{2D9AC4F0-2441-4942-871E-2F53F4D18CAF}"/>
              </a:ext>
            </a:extLst>
          </p:cNvPr>
          <p:cNvSpPr/>
          <p:nvPr/>
        </p:nvSpPr>
        <p:spPr>
          <a:xfrm>
            <a:off x="7939379" y="1540564"/>
            <a:ext cx="2731158" cy="165983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Торги только среди субъектов МСП и самозанятых</a:t>
            </a:r>
          </a:p>
        </p:txBody>
      </p:sp>
      <p:sp>
        <p:nvSpPr>
          <p:cNvPr id="15" name="Овал 14">
            <a:extLst>
              <a:ext uri="{FF2B5EF4-FFF2-40B4-BE49-F238E27FC236}">
                <a16:creationId xmlns:a16="http://schemas.microsoft.com/office/drawing/2014/main" id="{F811BBAD-E002-4FBB-B963-4F02EE3EC6CA}"/>
              </a:ext>
            </a:extLst>
          </p:cNvPr>
          <p:cNvSpPr/>
          <p:nvPr/>
        </p:nvSpPr>
        <p:spPr>
          <a:xfrm>
            <a:off x="8689452" y="3657601"/>
            <a:ext cx="2665010" cy="165983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Возможность выкупа имущества в случаях установленных законом</a:t>
            </a:r>
          </a:p>
        </p:txBody>
      </p:sp>
      <p:sp>
        <p:nvSpPr>
          <p:cNvPr id="16" name="Овал 15">
            <a:extLst>
              <a:ext uri="{FF2B5EF4-FFF2-40B4-BE49-F238E27FC236}">
                <a16:creationId xmlns:a16="http://schemas.microsoft.com/office/drawing/2014/main" id="{F3A71BD1-6269-47EB-B256-B75F1CE4EC1D}"/>
              </a:ext>
            </a:extLst>
          </p:cNvPr>
          <p:cNvSpPr/>
          <p:nvPr/>
        </p:nvSpPr>
        <p:spPr>
          <a:xfrm>
            <a:off x="4397130" y="961114"/>
            <a:ext cx="2731158" cy="1494845"/>
          </a:xfrm>
          <a:prstGeom prst="ellipse">
            <a:avLst/>
          </a:prstGeom>
          <a:solidFill>
            <a:schemeClr val="tx2">
              <a:lumMod val="60000"/>
              <a:lumOff val="40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Без посредников напрямую у собственника</a:t>
            </a:r>
          </a:p>
        </p:txBody>
      </p:sp>
      <p:sp>
        <p:nvSpPr>
          <p:cNvPr id="9" name="Прямоугольник 8">
            <a:extLst>
              <a:ext uri="{FF2B5EF4-FFF2-40B4-BE49-F238E27FC236}">
                <a16:creationId xmlns:a16="http://schemas.microsoft.com/office/drawing/2014/main" id="{4EEDCDC0-DA93-4A3D-9F22-E0A38CFB4B40}"/>
              </a:ext>
            </a:extLst>
          </p:cNvPr>
          <p:cNvSpPr/>
          <p:nvPr/>
        </p:nvSpPr>
        <p:spPr>
          <a:xfrm>
            <a:off x="3951799" y="3541312"/>
            <a:ext cx="3450866" cy="1892411"/>
          </a:xfrm>
          <a:prstGeom prst="rect">
            <a:avLst/>
          </a:prstGeom>
          <a:solidFill>
            <a:schemeClr val="tx2">
              <a:lumMod val="75000"/>
            </a:schemeClr>
          </a:solidFill>
          <a:ln>
            <a:noFill/>
          </a:ln>
          <a:effectLst>
            <a:softEdge rad="635000"/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2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 </a:t>
            </a:r>
          </a:p>
          <a:p>
            <a:pPr algn="ctr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свободных объектов для МСП и самозанятых граждан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6143C202-5923-40C2-A418-A29792DEAE28}"/>
              </a:ext>
            </a:extLst>
          </p:cNvPr>
          <p:cNvSpPr txBox="1"/>
          <p:nvPr/>
        </p:nvSpPr>
        <p:spPr>
          <a:xfrm>
            <a:off x="1855433" y="390868"/>
            <a:ext cx="86997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преимущества работы с органами местного самоуправления</a:t>
            </a:r>
          </a:p>
        </p:txBody>
      </p:sp>
    </p:spTree>
    <p:extLst>
      <p:ext uri="{BB962C8B-B14F-4D97-AF65-F5344CB8AC3E}">
        <p14:creationId xmlns:p14="http://schemas.microsoft.com/office/powerpoint/2010/main" val="38055303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11000">
              <a:schemeClr val="bg2">
                <a:tint val="97000"/>
                <a:hueMod val="92000"/>
                <a:satMod val="169000"/>
                <a:lumMod val="164000"/>
              </a:schemeClr>
            </a:gs>
            <a:gs pos="100000">
              <a:schemeClr val="bg2">
                <a:shade val="96000"/>
                <a:satMod val="120000"/>
                <a:lumMod val="90000"/>
              </a:schemeClr>
            </a:gs>
          </a:gsLst>
          <a:lin ang="612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DDF6425A-DB3C-419B-B958-0A40676E394F}"/>
              </a:ext>
            </a:extLst>
          </p:cNvPr>
          <p:cNvSpPr txBox="1"/>
          <p:nvPr/>
        </p:nvSpPr>
        <p:spPr>
          <a:xfrm>
            <a:off x="2997643" y="898496"/>
            <a:ext cx="642465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>
                <a:solidFill>
                  <a:schemeClr val="bg1"/>
                </a:solidFill>
              </a:rPr>
              <a:t>ПОРЯДОК ОКАЗАНИЯ ИМУЩЕСТВЕННОЙ ПОДДЕРЖКИ</a:t>
            </a:r>
          </a:p>
        </p:txBody>
      </p:sp>
      <p:sp>
        <p:nvSpPr>
          <p:cNvPr id="6" name="Шестиугольник 5">
            <a:extLst>
              <a:ext uri="{FF2B5EF4-FFF2-40B4-BE49-F238E27FC236}">
                <a16:creationId xmlns:a16="http://schemas.microsoft.com/office/drawing/2014/main" id="{19BF85C6-0A6D-4E7A-B436-6823A275993F}"/>
              </a:ext>
            </a:extLst>
          </p:cNvPr>
          <p:cNvSpPr/>
          <p:nvPr/>
        </p:nvSpPr>
        <p:spPr>
          <a:xfrm>
            <a:off x="1073426" y="1677725"/>
            <a:ext cx="2377440" cy="1074182"/>
          </a:xfrm>
          <a:prstGeom prst="hexagon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предпринимателям</a:t>
            </a:r>
          </a:p>
          <a:p>
            <a:pPr algn="ctr"/>
            <a:endParaRPr lang="ru-RU" sz="1400" dirty="0">
              <a:ln>
                <a:solidFill>
                  <a:schemeClr val="bg1"/>
                </a:solidFill>
              </a:ln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0" name="Шестиугольник 19">
            <a:extLst>
              <a:ext uri="{FF2B5EF4-FFF2-40B4-BE49-F238E27FC236}">
                <a16:creationId xmlns:a16="http://schemas.microsoft.com/office/drawing/2014/main" id="{A0848AEE-83A6-45BF-8ED0-646987B6D2A3}"/>
              </a:ext>
            </a:extLst>
          </p:cNvPr>
          <p:cNvSpPr/>
          <p:nvPr/>
        </p:nvSpPr>
        <p:spPr>
          <a:xfrm>
            <a:off x="1073427" y="3428999"/>
            <a:ext cx="2377440" cy="1074181"/>
          </a:xfrm>
          <a:prstGeom prst="hexagon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ru-RU" sz="1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Сроки предоставления имущества</a:t>
            </a:r>
          </a:p>
        </p:txBody>
      </p:sp>
      <p:sp>
        <p:nvSpPr>
          <p:cNvPr id="21" name="Шестиугольник 20">
            <a:extLst>
              <a:ext uri="{FF2B5EF4-FFF2-40B4-BE49-F238E27FC236}">
                <a16:creationId xmlns:a16="http://schemas.microsoft.com/office/drawing/2014/main" id="{63D0A9AA-A22A-42AB-B22C-BFE1C0BA9F56}"/>
              </a:ext>
            </a:extLst>
          </p:cNvPr>
          <p:cNvSpPr/>
          <p:nvPr/>
        </p:nvSpPr>
        <p:spPr>
          <a:xfrm>
            <a:off x="1073426" y="5020490"/>
            <a:ext cx="2377440" cy="1074182"/>
          </a:xfrm>
          <a:prstGeom prst="hexagon">
            <a:avLst/>
          </a:prstGeom>
          <a:solidFill>
            <a:schemeClr val="tx2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Дополнительные возможности</a:t>
            </a:r>
          </a:p>
        </p:txBody>
      </p:sp>
      <p:sp>
        <p:nvSpPr>
          <p:cNvPr id="30" name="TextBox 29">
            <a:extLst>
              <a:ext uri="{FF2B5EF4-FFF2-40B4-BE49-F238E27FC236}">
                <a16:creationId xmlns:a16="http://schemas.microsoft.com/office/drawing/2014/main" id="{7E0B78DE-0B55-44A2-BFC1-7BE0145D49ED}"/>
              </a:ext>
            </a:extLst>
          </p:cNvPr>
          <p:cNvSpPr txBox="1"/>
          <p:nvPr/>
        </p:nvSpPr>
        <p:spPr>
          <a:xfrm>
            <a:off x="4357107" y="1845484"/>
            <a:ext cx="490239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Отнесение к субъектам МСП (Единый реестр субъектов МСП) или регистрация в качестве самозанятого гражданина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F17213D9-CCBF-4C85-8BDD-7985200562CB}"/>
              </a:ext>
            </a:extLst>
          </p:cNvPr>
          <p:cNvSpPr txBox="1"/>
          <p:nvPr/>
        </p:nvSpPr>
        <p:spPr>
          <a:xfrm>
            <a:off x="4357107" y="5020490"/>
            <a:ext cx="506519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Наряду с имущественной поддержкой могут быть предоставлены меры консультативной и иной запрашиваемой поддержки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A18158E1-28D6-4D57-BBDC-4BBC654CB990}"/>
              </a:ext>
            </a:extLst>
          </p:cNvPr>
          <p:cNvSpPr txBox="1"/>
          <p:nvPr/>
        </p:nvSpPr>
        <p:spPr>
          <a:xfrm>
            <a:off x="4357107" y="3673925"/>
            <a:ext cx="506519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от 1 до 2 месяцев</a:t>
            </a:r>
          </a:p>
        </p:txBody>
      </p:sp>
    </p:spTree>
    <p:extLst>
      <p:ext uri="{BB962C8B-B14F-4D97-AF65-F5344CB8AC3E}">
        <p14:creationId xmlns:p14="http://schemas.microsoft.com/office/powerpoint/2010/main" val="2664795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9BC6470B-AA61-4804-9F0B-BEE88694417F}"/>
              </a:ext>
            </a:extLst>
          </p:cNvPr>
          <p:cNvSpPr txBox="1"/>
          <p:nvPr/>
        </p:nvSpPr>
        <p:spPr>
          <a:xfrm>
            <a:off x="1944211" y="577516"/>
            <a:ext cx="852256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 ДЛЯ СУБЪЕКТОВ МСП И САМОЗАНЯТЫХ ГРАЖДАН</a:t>
            </a:r>
          </a:p>
          <a:p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                                     (свободные объекты)</a:t>
            </a:r>
          </a:p>
        </p:txBody>
      </p:sp>
      <p:graphicFrame>
        <p:nvGraphicFramePr>
          <p:cNvPr id="3" name="Таблица 2">
            <a:extLst>
              <a:ext uri="{FF2B5EF4-FFF2-40B4-BE49-F238E27FC236}">
                <a16:creationId xmlns:a16="http://schemas.microsoft.com/office/drawing/2014/main" id="{8C356446-DC9E-4682-A7CA-E03B08F28846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8606928"/>
              </p:ext>
            </p:extLst>
          </p:nvPr>
        </p:nvGraphicFramePr>
        <p:xfrm>
          <a:off x="1500326" y="1371014"/>
          <a:ext cx="8229601" cy="45248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010520">
                  <a:extLst>
                    <a:ext uri="{9D8B030D-6E8A-4147-A177-3AD203B41FA5}">
                      <a16:colId xmlns:a16="http://schemas.microsoft.com/office/drawing/2014/main" val="3232389553"/>
                    </a:ext>
                  </a:extLst>
                </a:gridCol>
                <a:gridCol w="3651575">
                  <a:extLst>
                    <a:ext uri="{9D8B030D-6E8A-4147-A177-3AD203B41FA5}">
                      <a16:colId xmlns:a16="http://schemas.microsoft.com/office/drawing/2014/main" val="631325285"/>
                    </a:ext>
                  </a:extLst>
                </a:gridCol>
                <a:gridCol w="1567506">
                  <a:extLst>
                    <a:ext uri="{9D8B030D-6E8A-4147-A177-3AD203B41FA5}">
                      <a16:colId xmlns:a16="http://schemas.microsoft.com/office/drawing/2014/main" val="3688127793"/>
                    </a:ext>
                  </a:extLst>
                </a:gridCol>
              </a:tblGrid>
              <a:tr h="495107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Наименование объекта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Местоположение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Площадь</a:t>
                      </a:r>
                      <a:endParaRPr lang="ru-RU" sz="14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92447517"/>
                  </a:ext>
                </a:extLst>
              </a:tr>
              <a:tr h="44100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Здание магазина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кадастровый номер 29:01:210401:39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обл., Вельский р-н,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п.Подгородье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ул.Торговая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д.5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120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191284014"/>
                  </a:ext>
                </a:extLst>
              </a:tr>
              <a:tr h="416457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Магазин</a:t>
                      </a:r>
                      <a:r>
                        <a:rPr lang="en-US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кадастровый номер 29:01:050101:400 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обл., Вельский р-н,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п.Верхопуйский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ул.Титова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д.18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239,9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20259285"/>
                  </a:ext>
                </a:extLst>
              </a:tr>
              <a:tr h="4571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Котельная,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кадастровый номер 29:01:180306:1652</a:t>
                      </a:r>
                      <a:endParaRPr lang="ru-RU" sz="1400" b="0" dirty="0">
                        <a:solidFill>
                          <a:srgbClr val="FF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Вельский р-н,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с.Пежма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ул.Юбилейная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д.20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89,1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2077485"/>
                  </a:ext>
                </a:extLst>
              </a:tr>
              <a:tr h="44499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Нежилое помещение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второго этажа (помещение № 22)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Вельский р-н,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рп.Кулой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ул.Мира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д.10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42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59656899"/>
                  </a:ext>
                </a:extLst>
              </a:tr>
              <a:tr h="302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Нежилое помещение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второго этажа (помещение № 30)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Вельский р-н,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рп.Кулой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ул.Мира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, д.10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34,1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064927874"/>
                  </a:ext>
                </a:extLst>
              </a:tr>
              <a:tr h="302866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Нежилые помещения второго этажа здания спорткомплекса (помещения № 1-34)</a:t>
                      </a: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обл., Вельский р-н,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г.Вельск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ул.1 Мая, д.51</a:t>
                      </a: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430,5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985446133"/>
                  </a:ext>
                </a:extLst>
              </a:tr>
              <a:tr h="450417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участок, кадастровый номер 29:01:120101:63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Вельский р-н,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п.Синега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-Лесопункт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1578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811555199"/>
                  </a:ext>
                </a:extLst>
              </a:tr>
              <a:tr h="742660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Земельный участок, кадастровый номер 29:01:040302:4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 anchor="ctr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Архангельская обл., 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Вельский р-н,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п.Саргино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5040 </a:t>
                      </a:r>
                      <a:r>
                        <a:rPr lang="ru-RU" sz="1400" b="0" dirty="0" err="1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кв.м</a:t>
                      </a:r>
                      <a:r>
                        <a:rPr lang="ru-RU" sz="1400" b="0" dirty="0">
                          <a:solidFill>
                            <a:schemeClr val="bg1"/>
                          </a:solidFill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ru-RU" sz="1400" b="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48412" marR="48412" marT="0" marB="0">
                    <a:solidFill>
                      <a:schemeClr val="tx2">
                        <a:lumMod val="7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556394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0842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DB44E2E8-A22E-436F-B488-F472B5B48214}"/>
              </a:ext>
            </a:extLst>
          </p:cNvPr>
          <p:cNvSpPr txBox="1"/>
          <p:nvPr/>
        </p:nvSpPr>
        <p:spPr>
          <a:xfrm>
            <a:off x="2849732" y="878889"/>
            <a:ext cx="645406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ИНФОРМАЦИОННЫЕ РЕСУРСЫ ПО ИМУЩЕСТВЕННОЙ </a:t>
            </a:r>
          </a:p>
          <a:p>
            <a:r>
              <a:rPr lang="ru-RU" sz="1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ПОДДЕРЖКЕ СУБЪЕКТОВ МСП, САМОЗАНЯТЫХ ГРАЖДАН</a:t>
            </a:r>
          </a:p>
        </p:txBody>
      </p:sp>
      <p:sp>
        <p:nvSpPr>
          <p:cNvPr id="3" name="Прямоугольник 2">
            <a:extLst>
              <a:ext uri="{FF2B5EF4-FFF2-40B4-BE49-F238E27FC236}">
                <a16:creationId xmlns:a16="http://schemas.microsoft.com/office/drawing/2014/main" id="{CFB7166B-D9E0-402E-A0FC-9D77E7FCDF98}"/>
              </a:ext>
            </a:extLst>
          </p:cNvPr>
          <p:cNvSpPr/>
          <p:nvPr/>
        </p:nvSpPr>
        <p:spPr>
          <a:xfrm>
            <a:off x="5797118" y="1970843"/>
            <a:ext cx="473179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https://g-velsk-r29.gosweb.gosuslugi.ru/deyatelnost/napravleniya-deyatelnosti/biznes-predprinimatelstvo/imuschestvennaya-podderzhka-malogo-i-srednego-predprinimatelstva/</a:t>
            </a:r>
            <a:endParaRPr lang="ru-RU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BB7734C9-4E63-4D55-AF7E-2CFCA4338180}"/>
              </a:ext>
            </a:extLst>
          </p:cNvPr>
          <p:cNvSpPr txBox="1"/>
          <p:nvPr/>
        </p:nvSpPr>
        <p:spPr>
          <a:xfrm>
            <a:off x="1100831" y="1775535"/>
            <a:ext cx="354219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Информация по имущественной поддержке содержится по официальном сайте Вельского муниципального района Архангельской области, включая:</a:t>
            </a:r>
          </a:p>
          <a:p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Муниципальное имущество для бизнеса</a:t>
            </a:r>
          </a:p>
          <a:p>
            <a:pPr marL="285750" indent="-285750">
              <a:buFontTx/>
              <a:buChar char="-"/>
            </a:pP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Условия предоставления имущества</a:t>
            </a:r>
          </a:p>
          <a:p>
            <a:pPr marL="285750" indent="-285750">
              <a:buFontTx/>
              <a:buChar char="-"/>
            </a:pPr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Tx/>
              <a:buChar char="-"/>
            </a:pPr>
            <a:r>
              <a:rPr lang="ru-RU" sz="16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данные ответственных лиц</a:t>
            </a:r>
          </a:p>
          <a:p>
            <a:endParaRPr lang="ru-RU" sz="16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5B29DACA-3B52-46A9-A619-6D402DB55F0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965794" y="3018408"/>
            <a:ext cx="4003828" cy="2450237"/>
          </a:xfrm>
          <a:prstGeom prst="rect">
            <a:avLst/>
          </a:prstGeom>
          <a:solidFill>
            <a:schemeClr val="tx2">
              <a:lumMod val="75000"/>
            </a:schemeClr>
          </a:solidFill>
        </p:spPr>
      </p:pic>
    </p:spTree>
    <p:extLst>
      <p:ext uri="{BB962C8B-B14F-4D97-AF65-F5344CB8AC3E}">
        <p14:creationId xmlns:p14="http://schemas.microsoft.com/office/powerpoint/2010/main" val="1948771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>
            <a:extLst>
              <a:ext uri="{FF2B5EF4-FFF2-40B4-BE49-F238E27FC236}">
                <a16:creationId xmlns:a16="http://schemas.microsoft.com/office/drawing/2014/main" id="{0B889F0B-3F13-449E-9EF9-707902A3EBAA}"/>
              </a:ext>
            </a:extLst>
          </p:cNvPr>
          <p:cNvSpPr/>
          <p:nvPr/>
        </p:nvSpPr>
        <p:spPr>
          <a:xfrm>
            <a:off x="2929632" y="355107"/>
            <a:ext cx="610783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КОНТАКТНЫЕ ДАННЫЕ ОТВЕТСТВЕННЫХ ЛИЦ</a:t>
            </a:r>
            <a:endParaRPr lang="ru-RU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DE90C624-94E8-4F74-BDEA-6900D5F0D05B}"/>
              </a:ext>
            </a:extLst>
          </p:cNvPr>
          <p:cNvSpPr txBox="1"/>
          <p:nvPr/>
        </p:nvSpPr>
        <p:spPr>
          <a:xfrm>
            <a:off x="905521" y="1582340"/>
            <a:ext cx="10688715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Кукина Светлана Сергеевна, председатель КУМИ Вельского муниципального района                 </a:t>
            </a:r>
            <a:br>
              <a:rPr lang="ru-RU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Валуйская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Лидия Сергеевна, заместитель председателя КУМИ Вельского муниципального района  </a:t>
            </a:r>
          </a:p>
          <a:p>
            <a:pPr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телефон (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81836</a:t>
            </a:r>
            <a:r>
              <a:rPr lang="ru-RU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) 6-35-82 </a:t>
            </a:r>
          </a:p>
          <a:p>
            <a:pPr algn="just"/>
            <a:endParaRPr lang="ru-RU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e-mail: kumi@velskmo.ru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          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kumiooc@velskmo.ru</a:t>
            </a:r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 </a:t>
            </a:r>
          </a:p>
          <a:p>
            <a:pPr algn="just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официальный сайт Вельского муниципального района Архангельской области </a:t>
            </a:r>
            <a:r>
              <a:rPr lang="en-US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https://g-velsk-r29.gosweb.gosuslugi.ru/</a:t>
            </a:r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35779143"/>
      </p:ext>
    </p:extLst>
  </p:cSld>
  <p:clrMapOvr>
    <a:masterClrMapping/>
  </p:clrMapOvr>
</p:sld>
</file>

<file path=ppt/theme/theme1.xml><?xml version="1.0" encoding="utf-8"?>
<a:theme xmlns:a="http://schemas.openxmlformats.org/drawingml/2006/main" name="Сектор">
  <a:themeElements>
    <a:clrScheme name="Сектор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Сектор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ектор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362</TotalTime>
  <Words>470</Words>
  <Application>Microsoft Office PowerPoint</Application>
  <PresentationFormat>Широкоэкранный</PresentationFormat>
  <Paragraphs>78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0" baseType="lpstr">
      <vt:lpstr>Century Gothic</vt:lpstr>
      <vt:lpstr>Times New Roman</vt:lpstr>
      <vt:lpstr>Wingdings 3</vt:lpstr>
      <vt:lpstr>Сектор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Z</dc:creator>
  <cp:lastModifiedBy>Z</cp:lastModifiedBy>
  <cp:revision>31</cp:revision>
  <dcterms:created xsi:type="dcterms:W3CDTF">2021-05-05T07:29:42Z</dcterms:created>
  <dcterms:modified xsi:type="dcterms:W3CDTF">2024-12-13T07:05:50Z</dcterms:modified>
</cp:coreProperties>
</file>